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5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quickStyle1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diagrams/colors1.xml" ContentType="application/vnd.openxmlformats-officedocument.drawingml.diagramColors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diagrams/layout1.xml" ContentType="application/vnd.openxmlformats-officedocument.drawingml.diagramLayout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docProps/core.xml" ContentType="application/vnd.openxmlformats-package.core-properties+xml"/>
  <Default Extension="bin" ContentType="application/vnd.openxmlformats-officedocument.presentationml.printerSettings"/>
  <Override PartName="/ppt/notesSlides/notesSlide4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8" charset="0"/>
        <a:ea typeface="Arial" pitchFamily="-108" charset="0"/>
        <a:cs typeface="Arial" pitchFamily="-10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23286-A7F4-445A-B965-7CC0AEE7AB44}" type="doc">
      <dgm:prSet loTypeId="urn:microsoft.com/office/officeart/2005/8/layout/funnel1" loCatId="relationship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A71409A-7F7A-40E2-8A4A-4476E5CCB0EE}">
      <dgm:prSet phldrT="[Text]"/>
      <dgm:spPr/>
      <dgm:t>
        <a:bodyPr/>
        <a:lstStyle/>
        <a:p>
          <a:r>
            <a:rPr lang="en-US" dirty="0" smtClean="0"/>
            <a:t>Reduce</a:t>
          </a:r>
          <a:endParaRPr lang="en-US" dirty="0"/>
        </a:p>
      </dgm:t>
    </dgm:pt>
    <dgm:pt modelId="{E3E2FD69-FCBD-434A-860D-63DCA432AFB0}" type="parTrans" cxnId="{06384D0B-E1DF-47B7-9475-961254E0D026}">
      <dgm:prSet/>
      <dgm:spPr/>
      <dgm:t>
        <a:bodyPr/>
        <a:lstStyle/>
        <a:p>
          <a:endParaRPr lang="en-US"/>
        </a:p>
      </dgm:t>
    </dgm:pt>
    <dgm:pt modelId="{6CF7CC99-9B77-4697-A0B0-6090FD0D1555}" type="sibTrans" cxnId="{06384D0B-E1DF-47B7-9475-961254E0D026}">
      <dgm:prSet/>
      <dgm:spPr/>
      <dgm:t>
        <a:bodyPr/>
        <a:lstStyle/>
        <a:p>
          <a:endParaRPr lang="en-US"/>
        </a:p>
      </dgm:t>
    </dgm:pt>
    <dgm:pt modelId="{E6FF623C-D300-47A9-A470-A48C35CD704C}">
      <dgm:prSet phldrT="[Text]"/>
      <dgm:spPr/>
      <dgm:t>
        <a:bodyPr/>
        <a:lstStyle/>
        <a:p>
          <a:r>
            <a:rPr lang="en-US" dirty="0" smtClean="0"/>
            <a:t>Reuse</a:t>
          </a:r>
          <a:endParaRPr lang="en-US" dirty="0"/>
        </a:p>
      </dgm:t>
    </dgm:pt>
    <dgm:pt modelId="{10551515-9ABA-4A21-8B1E-A34FED28A9BF}" type="parTrans" cxnId="{10671ABD-E9AC-48EA-A25F-130920F2AF1D}">
      <dgm:prSet/>
      <dgm:spPr/>
      <dgm:t>
        <a:bodyPr/>
        <a:lstStyle/>
        <a:p>
          <a:endParaRPr lang="en-US"/>
        </a:p>
      </dgm:t>
    </dgm:pt>
    <dgm:pt modelId="{99892898-E6B0-446E-AF18-17184AA336F8}" type="sibTrans" cxnId="{10671ABD-E9AC-48EA-A25F-130920F2AF1D}">
      <dgm:prSet/>
      <dgm:spPr/>
      <dgm:t>
        <a:bodyPr/>
        <a:lstStyle/>
        <a:p>
          <a:endParaRPr lang="en-US"/>
        </a:p>
      </dgm:t>
    </dgm:pt>
    <dgm:pt modelId="{AD2C9885-5CDA-4C7F-9A62-36E949693187}">
      <dgm:prSet phldrT="[Text]"/>
      <dgm:spPr/>
      <dgm:t>
        <a:bodyPr/>
        <a:lstStyle/>
        <a:p>
          <a:r>
            <a:rPr lang="en-US" dirty="0" smtClean="0"/>
            <a:t>Redeem</a:t>
          </a:r>
          <a:endParaRPr lang="en-US" dirty="0"/>
        </a:p>
      </dgm:t>
    </dgm:pt>
    <dgm:pt modelId="{636091E4-0443-4B3D-9E6C-2FBB672A2B08}" type="parTrans" cxnId="{A0562C80-4663-4AC8-BA40-6E15B6304DF0}">
      <dgm:prSet/>
      <dgm:spPr/>
      <dgm:t>
        <a:bodyPr/>
        <a:lstStyle/>
        <a:p>
          <a:endParaRPr lang="en-US"/>
        </a:p>
      </dgm:t>
    </dgm:pt>
    <dgm:pt modelId="{E610648C-FE0D-4903-984F-203A5E32312E}" type="sibTrans" cxnId="{A0562C80-4663-4AC8-BA40-6E15B6304DF0}">
      <dgm:prSet/>
      <dgm:spPr/>
      <dgm:t>
        <a:bodyPr/>
        <a:lstStyle/>
        <a:p>
          <a:endParaRPr lang="en-US"/>
        </a:p>
      </dgm:t>
    </dgm:pt>
    <dgm:pt modelId="{F1F12BB9-6D86-49EB-B39A-E47C10C73371}">
      <dgm:prSet phldrT="[Text]"/>
      <dgm:spPr/>
      <dgm:t>
        <a:bodyPr/>
        <a:lstStyle/>
        <a:p>
          <a:endParaRPr lang="en-US" dirty="0" smtClean="0"/>
        </a:p>
        <a:p>
          <a:endParaRPr lang="en-US" dirty="0"/>
        </a:p>
      </dgm:t>
    </dgm:pt>
    <dgm:pt modelId="{D22EE6EB-D82D-44BD-83A8-87DAE565E790}" type="sibTrans" cxnId="{79F8774B-F720-4607-8A9C-E4F1C5AE1090}">
      <dgm:prSet/>
      <dgm:spPr/>
      <dgm:t>
        <a:bodyPr/>
        <a:lstStyle/>
        <a:p>
          <a:endParaRPr lang="en-US"/>
        </a:p>
      </dgm:t>
    </dgm:pt>
    <dgm:pt modelId="{0C8C90F9-64E7-43B1-98C7-61B1587F26A6}" type="parTrans" cxnId="{79F8774B-F720-4607-8A9C-E4F1C5AE1090}">
      <dgm:prSet/>
      <dgm:spPr/>
      <dgm:t>
        <a:bodyPr/>
        <a:lstStyle/>
        <a:p>
          <a:endParaRPr lang="en-US"/>
        </a:p>
      </dgm:t>
    </dgm:pt>
    <dgm:pt modelId="{33D583C3-3E70-45C3-9CD9-6376228B1C27}" type="pres">
      <dgm:prSet presAssocID="{BE823286-A7F4-445A-B965-7CC0AEE7AB44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9A2436-F994-4BD4-92BF-FD654C442058}" type="pres">
      <dgm:prSet presAssocID="{BE823286-A7F4-445A-B965-7CC0AEE7AB44}" presName="ellipse" presStyleLbl="trBgShp" presStyleIdx="0" presStyleCnt="1"/>
      <dgm:spPr/>
    </dgm:pt>
    <dgm:pt modelId="{6AC829CD-DD5C-4CC9-98A2-197DEEEB60B2}" type="pres">
      <dgm:prSet presAssocID="{BE823286-A7F4-445A-B965-7CC0AEE7AB44}" presName="arrow1" presStyleLbl="fgShp" presStyleIdx="0" presStyleCnt="1"/>
      <dgm:spPr/>
    </dgm:pt>
    <dgm:pt modelId="{EE4786B8-D8D8-4979-88C3-DE3D6C7D8E62}" type="pres">
      <dgm:prSet presAssocID="{BE823286-A7F4-445A-B965-7CC0AEE7AB44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CF6410-F322-408E-8FB6-14AF6148F1F5}" type="pres">
      <dgm:prSet presAssocID="{E6FF623C-D300-47A9-A470-A48C35CD704C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D0B5B8-DC23-4190-A0C4-A65E8C8C4A40}" type="pres">
      <dgm:prSet presAssocID="{AD2C9885-5CDA-4C7F-9A62-36E949693187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979562-1CD2-4BB1-AB90-DF7FDEF3B540}" type="pres">
      <dgm:prSet presAssocID="{F1F12BB9-6D86-49EB-B39A-E47C10C73371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8A7C8E-A328-4A4B-84D8-DA94F66EFE86}" type="pres">
      <dgm:prSet presAssocID="{BE823286-A7F4-445A-B965-7CC0AEE7AB44}" presName="funnel" presStyleLbl="trAlignAcc1" presStyleIdx="0" presStyleCnt="1" custLinFactNeighborX="714" custLinFactNeighborY="-50000"/>
      <dgm:spPr/>
    </dgm:pt>
  </dgm:ptLst>
  <dgm:cxnLst>
    <dgm:cxn modelId="{20A9AB8A-5C0E-4CEF-B04D-AF68F96FFF42}" type="presOf" srcId="{AD2C9885-5CDA-4C7F-9A62-36E949693187}" destId="{E3CF6410-F322-408E-8FB6-14AF6148F1F5}" srcOrd="0" destOrd="0" presId="urn:microsoft.com/office/officeart/2005/8/layout/funnel1"/>
    <dgm:cxn modelId="{EA78D580-B8A7-4A20-9F78-E217402791DB}" type="presOf" srcId="{7A71409A-7F7A-40E2-8A4A-4476E5CCB0EE}" destId="{5F979562-1CD2-4BB1-AB90-DF7FDEF3B540}" srcOrd="0" destOrd="0" presId="urn:microsoft.com/office/officeart/2005/8/layout/funnel1"/>
    <dgm:cxn modelId="{34B243FD-A3DC-4D5B-8B33-A3FAB43B4EF3}" type="presOf" srcId="{E6FF623C-D300-47A9-A470-A48C35CD704C}" destId="{B8D0B5B8-DC23-4190-A0C4-A65E8C8C4A40}" srcOrd="0" destOrd="0" presId="urn:microsoft.com/office/officeart/2005/8/layout/funnel1"/>
    <dgm:cxn modelId="{06384D0B-E1DF-47B7-9475-961254E0D026}" srcId="{BE823286-A7F4-445A-B965-7CC0AEE7AB44}" destId="{7A71409A-7F7A-40E2-8A4A-4476E5CCB0EE}" srcOrd="0" destOrd="0" parTransId="{E3E2FD69-FCBD-434A-860D-63DCA432AFB0}" sibTransId="{6CF7CC99-9B77-4697-A0B0-6090FD0D1555}"/>
    <dgm:cxn modelId="{A5A26578-9670-48E2-B816-7FAC5B86736D}" type="presOf" srcId="{F1F12BB9-6D86-49EB-B39A-E47C10C73371}" destId="{EE4786B8-D8D8-4979-88C3-DE3D6C7D8E62}" srcOrd="0" destOrd="0" presId="urn:microsoft.com/office/officeart/2005/8/layout/funnel1"/>
    <dgm:cxn modelId="{10671ABD-E9AC-48EA-A25F-130920F2AF1D}" srcId="{BE823286-A7F4-445A-B965-7CC0AEE7AB44}" destId="{E6FF623C-D300-47A9-A470-A48C35CD704C}" srcOrd="1" destOrd="0" parTransId="{10551515-9ABA-4A21-8B1E-A34FED28A9BF}" sibTransId="{99892898-E6B0-446E-AF18-17184AA336F8}"/>
    <dgm:cxn modelId="{A0562C80-4663-4AC8-BA40-6E15B6304DF0}" srcId="{BE823286-A7F4-445A-B965-7CC0AEE7AB44}" destId="{AD2C9885-5CDA-4C7F-9A62-36E949693187}" srcOrd="2" destOrd="0" parTransId="{636091E4-0443-4B3D-9E6C-2FBB672A2B08}" sibTransId="{E610648C-FE0D-4903-984F-203A5E32312E}"/>
    <dgm:cxn modelId="{79F8774B-F720-4607-8A9C-E4F1C5AE1090}" srcId="{BE823286-A7F4-445A-B965-7CC0AEE7AB44}" destId="{F1F12BB9-6D86-49EB-B39A-E47C10C73371}" srcOrd="3" destOrd="0" parTransId="{0C8C90F9-64E7-43B1-98C7-61B1587F26A6}" sibTransId="{D22EE6EB-D82D-44BD-83A8-87DAE565E790}"/>
    <dgm:cxn modelId="{B8F2FF00-B474-41E9-A5E9-A02430269CE4}" type="presOf" srcId="{BE823286-A7F4-445A-B965-7CC0AEE7AB44}" destId="{33D583C3-3E70-45C3-9CD9-6376228B1C27}" srcOrd="0" destOrd="0" presId="urn:microsoft.com/office/officeart/2005/8/layout/funnel1"/>
    <dgm:cxn modelId="{64C18227-11EE-494C-AA80-2B22E7418489}" type="presParOf" srcId="{33D583C3-3E70-45C3-9CD9-6376228B1C27}" destId="{139A2436-F994-4BD4-92BF-FD654C442058}" srcOrd="0" destOrd="0" presId="urn:microsoft.com/office/officeart/2005/8/layout/funnel1"/>
    <dgm:cxn modelId="{4851E1C3-9086-41F6-AD72-AEFE47CC31BC}" type="presParOf" srcId="{33D583C3-3E70-45C3-9CD9-6376228B1C27}" destId="{6AC829CD-DD5C-4CC9-98A2-197DEEEB60B2}" srcOrd="1" destOrd="0" presId="urn:microsoft.com/office/officeart/2005/8/layout/funnel1"/>
    <dgm:cxn modelId="{712E4584-3D76-4E9A-ADE4-DA910FD82289}" type="presParOf" srcId="{33D583C3-3E70-45C3-9CD9-6376228B1C27}" destId="{EE4786B8-D8D8-4979-88C3-DE3D6C7D8E62}" srcOrd="2" destOrd="0" presId="urn:microsoft.com/office/officeart/2005/8/layout/funnel1"/>
    <dgm:cxn modelId="{27A6B67F-1C48-415F-8A44-72461BE7022B}" type="presParOf" srcId="{33D583C3-3E70-45C3-9CD9-6376228B1C27}" destId="{E3CF6410-F322-408E-8FB6-14AF6148F1F5}" srcOrd="3" destOrd="0" presId="urn:microsoft.com/office/officeart/2005/8/layout/funnel1"/>
    <dgm:cxn modelId="{5D602FCD-48E4-40E2-AB04-C8A49F35C046}" type="presParOf" srcId="{33D583C3-3E70-45C3-9CD9-6376228B1C27}" destId="{B8D0B5B8-DC23-4190-A0C4-A65E8C8C4A40}" srcOrd="4" destOrd="0" presId="urn:microsoft.com/office/officeart/2005/8/layout/funnel1"/>
    <dgm:cxn modelId="{E637FA4C-20CD-4847-B735-0EAC573DD035}" type="presParOf" srcId="{33D583C3-3E70-45C3-9CD9-6376228B1C27}" destId="{5F979562-1CD2-4BB1-AB90-DF7FDEF3B540}" srcOrd="5" destOrd="0" presId="urn:microsoft.com/office/officeart/2005/8/layout/funnel1"/>
    <dgm:cxn modelId="{AF776FD6-AC9E-488D-BAE6-37A6C5B05053}" type="presParOf" srcId="{33D583C3-3E70-45C3-9CD9-6376228B1C27}" destId="{848A7C8E-A328-4A4B-84D8-DA94F66EFE86}" srcOrd="6" destOrd="0" presId="urn:microsoft.com/office/officeart/2005/8/layout/funne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8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fld id="{B35F0D8B-FDB1-F44A-9338-51A5D88FFA9B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108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</a:defRPr>
            </a:lvl1pPr>
          </a:lstStyle>
          <a:p>
            <a:fld id="{67D01CE4-6E26-3B46-89B8-0A607AABD06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3C3183D-7E61-8249-A638-687770E721B7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D5DFB13E-20EF-5B4C-9521-0E0ED0B7F53D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D5D03BB4-8AB7-1447-AB91-9AA4D113D36B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95A8AFF-F134-6D4D-8E3C-66BFC10DD26E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4D290AD6-615D-9846-92B9-27DD51B7A4A1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036A37-CFBE-454D-AB3A-B759C943EAC2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CA23BE-A8B4-FF4A-A85A-F232E9D249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C8233B-F671-7149-8825-F4DA14EA3C70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E1895-C4D6-5A4F-9976-B0E6889998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EB53B0-8510-444A-94C9-8A912F992CB5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90E494-DBC8-D64E-88EC-820CE750D5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82251BD-C889-7A41-AEE9-ED6C72F5D1E2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E60E94-37B1-3C41-8F1D-662A58B74D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BB5C21-674E-D64C-8F6E-93FF3DDDD494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8E978-47C8-C048-8EAD-C7B6DA86EF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8136A5-64D0-6D43-BC0C-514E00EC6DBB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34D862-7A75-DC40-A308-7C49ECF995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B2C04D-5656-CE4D-AD2C-D6C0AA0D3714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B8C331-9092-DF4C-BF7B-4D03272A47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541D941-091D-604C-8B71-85E33140B8B5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E9AF7-0DB8-194F-87B8-A70254FC52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A7E973-C759-924A-AD39-FDA47A06DD06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A5C054-B9B5-A641-A2F9-28ACEF802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4F79AC2-FD2E-3D44-85C5-E6A8074A27BB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CC386-EB25-CC45-9E6B-A3B83B6C6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F82657-FB01-094C-8412-3A0FA3F9A73B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EFFA2-CF7A-3849-A8EC-02269C93B7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EF3BC0B7-650E-9948-A92D-56B38669A780}" type="datetimeFigureOut">
              <a:rPr lang="en-US"/>
              <a:pPr/>
              <a:t>4/22/09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8F22E0B4-3B6D-A248-BA38-C8D199BA00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08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08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08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08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08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4" Type="http://schemas.openxmlformats.org/officeDocument/2006/relationships/image" Target="../media/image2.png"/><Relationship Id="rId10" Type="http://schemas.openxmlformats.org/officeDocument/2006/relationships/diagramColors" Target="../diagrams/colors1.xml"/><Relationship Id="rId5" Type="http://schemas.openxmlformats.org/officeDocument/2006/relationships/image" Target="../media/image3.png"/><Relationship Id="rId7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9" Type="http://schemas.openxmlformats.org/officeDocument/2006/relationships/diagramQuickStyle" Target="../diagrams/quickStyle1.xml"/><Relationship Id="rId3" Type="http://schemas.openxmlformats.org/officeDocument/2006/relationships/image" Target="../media/image1.png"/><Relationship Id="rId6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5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6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0" descr="Goingtob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295275"/>
            <a:ext cx="22193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8" descr="byStoppingHunger.png"/>
          <p:cNvPicPr>
            <a:picLocks noChangeAspect="1" noChangeArrowheads="1"/>
          </p:cNvPicPr>
          <p:nvPr/>
        </p:nvPicPr>
        <p:blipFill>
          <a:blip r:embed="rId4"/>
          <a:srcRect l="4910" t="22581" r="13953" b="12903"/>
          <a:stretch>
            <a:fillRect/>
          </a:stretch>
        </p:blipFill>
        <p:spPr bwMode="auto">
          <a:xfrm>
            <a:off x="5486400" y="228600"/>
            <a:ext cx="311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>
              <a:latin typeface="Calibri" pitchFamily="-108" charset="0"/>
            </a:endParaRPr>
          </a:p>
        </p:txBody>
      </p:sp>
      <p:sp>
        <p:nvSpPr>
          <p:cNvPr id="2053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pitchFamily="-108" charset="0"/>
                <a:ea typeface="Calibri" pitchFamily="-108" charset="0"/>
                <a:cs typeface="Times New Roman" pitchFamily="-108" charset="0"/>
              </a:rPr>
              <a:t>		</a:t>
            </a:r>
            <a:endParaRPr lang="en-US">
              <a:ea typeface="Calibri" pitchFamily="-108" charset="0"/>
              <a:cs typeface="Times New Roman" pitchFamily="-108" charset="0"/>
            </a:endParaRP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924800" cy="3886200"/>
          </a:xfrm>
        </p:spPr>
        <p:txBody>
          <a:bodyPr>
            <a:normAutofit/>
          </a:bodyPr>
          <a:lstStyle/>
          <a:p>
            <a:pPr eaLnBrk="1" hangingPunct="1"/>
            <a:r>
              <a:rPr lang="en-US" i="1" u="sng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700,000</a:t>
            </a:r>
            <a:r>
              <a:rPr lang="en-US">
                <a:solidFill>
                  <a:srgbClr val="FFFFFF"/>
                </a:solidFill>
              </a:rPr>
              <a:t> </a:t>
            </a:r>
            <a:r>
              <a:rPr lang="en-US"/>
              <a:t>children went </a:t>
            </a:r>
            <a:r>
              <a:rPr lang="en-US" u="sng"/>
              <a:t>hungry</a:t>
            </a:r>
            <a:r>
              <a:rPr lang="en-US"/>
              <a:t> in the U.S. in 2007</a:t>
            </a:r>
            <a:br>
              <a:rPr lang="en-US"/>
            </a:br>
            <a:endParaRPr lang="en-US" sz="1200" b="1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762000" y="37338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4400" i="1" u="sng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108" charset="0"/>
              </a:rPr>
              <a:t>963</a:t>
            </a:r>
            <a:r>
              <a:rPr lang="en-US" sz="4400">
                <a:solidFill>
                  <a:srgbClr val="FF0000"/>
                </a:solidFill>
                <a:latin typeface="Calibri" pitchFamily="-108" charset="0"/>
              </a:rPr>
              <a:t> </a:t>
            </a:r>
            <a:r>
              <a:rPr lang="en-US" sz="4400">
                <a:latin typeface="Calibri" pitchFamily="-108" charset="0"/>
              </a:rPr>
              <a:t>million people across the world are </a:t>
            </a:r>
            <a:r>
              <a:rPr lang="en-US" sz="4400" u="sng">
                <a:latin typeface="Calibri" pitchFamily="-108" charset="0"/>
              </a:rPr>
              <a:t>hungry.</a:t>
            </a:r>
            <a:r>
              <a:rPr lang="en-US" sz="4400">
                <a:latin typeface="Calibri" pitchFamily="-108" charset="0"/>
              </a:rPr>
              <a:t> </a:t>
            </a:r>
          </a:p>
        </p:txBody>
      </p:sp>
      <p:sp>
        <p:nvSpPr>
          <p:cNvPr id="2056" name="Text Box 5"/>
          <p:cNvSpPr txBox="1">
            <a:spLocks noChangeArrowheads="1"/>
          </p:cNvSpPr>
          <p:nvPr/>
        </p:nvSpPr>
        <p:spPr bwMode="auto">
          <a:xfrm>
            <a:off x="1905000" y="2895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alibri" pitchFamily="-108" charset="0"/>
              </a:rPr>
              <a:t>(“</a:t>
            </a:r>
            <a:r>
              <a:rPr lang="en-US" sz="1200" b="1">
                <a:latin typeface="Calibri" pitchFamily="-108" charset="0"/>
              </a:rPr>
              <a:t>Child Hunger Rose 50% In 2007</a:t>
            </a:r>
            <a:r>
              <a:rPr lang="en-US" sz="1200" b="1" i="1">
                <a:latin typeface="Calibri" pitchFamily="-108" charset="0"/>
              </a:rPr>
              <a:t>Nearly 700,000 Went Hungry Last Year, </a:t>
            </a:r>
            <a:r>
              <a:rPr lang="en-US" sz="1200" b="1">
                <a:latin typeface="Calibri" pitchFamily="-108" charset="0"/>
              </a:rPr>
              <a:t>Accessed 4 April 2009,  </a:t>
            </a:r>
            <a:br>
              <a:rPr lang="en-US" sz="1200" b="1">
                <a:latin typeface="Calibri" pitchFamily="-108" charset="0"/>
              </a:rPr>
            </a:br>
            <a:r>
              <a:rPr lang="en-US" sz="1200" b="1">
                <a:latin typeface="Calibri" pitchFamily="-108" charset="0"/>
              </a:rPr>
              <a:t>                                                                     http://www.newsnet5.com/health/18000875/detail.html).</a:t>
            </a:r>
          </a:p>
        </p:txBody>
      </p:sp>
      <p:sp>
        <p:nvSpPr>
          <p:cNvPr id="2057" name="Text Box 6"/>
          <p:cNvSpPr txBox="1">
            <a:spLocks noChangeArrowheads="1"/>
          </p:cNvSpPr>
          <p:nvPr/>
        </p:nvSpPr>
        <p:spPr bwMode="auto">
          <a:xfrm>
            <a:off x="1752600" y="5181600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2"/>
                </a:solidFill>
                <a:latin typeface="Calibri" pitchFamily="-108" charset="0"/>
              </a:rPr>
              <a:t>(</a:t>
            </a:r>
            <a:r>
              <a:rPr lang="en-US" sz="1200" b="1">
                <a:latin typeface="Calibri" pitchFamily="-108" charset="0"/>
              </a:rPr>
              <a:t>State of Food Insecurity in the World, 2008 FAO."Food Security Statistics". www.fao.org/es/ess/</a:t>
            </a:r>
            <a:br>
              <a:rPr lang="en-US" sz="1200" b="1">
                <a:latin typeface="Calibri" pitchFamily="-108" charset="0"/>
              </a:rPr>
            </a:br>
            <a:r>
              <a:rPr lang="en-US" sz="1200" b="1">
                <a:latin typeface="Calibri" pitchFamily="-108" charset="0"/>
              </a:rPr>
              <a:t>                                                            faostat/foodsecurity/index_en.htm, Accessed 4 April 2009).</a:t>
            </a:r>
            <a:r>
              <a:rPr lang="en-US" sz="1200">
                <a:latin typeface="Calibri" pitchFamily="-108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0" descr="Goingtob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295275"/>
            <a:ext cx="22193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8" descr="byStoppingHunger.png"/>
          <p:cNvPicPr>
            <a:picLocks noChangeAspect="1" noChangeArrowheads="1"/>
          </p:cNvPicPr>
          <p:nvPr/>
        </p:nvPicPr>
        <p:blipFill>
          <a:blip r:embed="rId4"/>
          <a:srcRect l="4910" t="22581" r="13953" b="12903"/>
          <a:stretch>
            <a:fillRect/>
          </a:stretch>
        </p:blipFill>
        <p:spPr bwMode="auto">
          <a:xfrm>
            <a:off x="5486400" y="228600"/>
            <a:ext cx="311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>
              <a:latin typeface="Calibri" pitchFamily="-108" charset="0"/>
            </a:endParaRPr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pitchFamily="-108" charset="0"/>
                <a:ea typeface="Calibri" pitchFamily="-108" charset="0"/>
                <a:cs typeface="Times New Roman" pitchFamily="-108" charset="0"/>
              </a:rPr>
              <a:t>		</a:t>
            </a:r>
            <a:endParaRPr lang="en-US">
              <a:ea typeface="Calibri" pitchFamily="-108" charset="0"/>
              <a:cs typeface="Times New Roman" pitchFamily="-108" charset="0"/>
            </a:endParaRPr>
          </a:p>
        </p:txBody>
      </p:sp>
      <p:pic>
        <p:nvPicPr>
          <p:cNvPr id="3078" name="Picture 5" descr="Pyramid.png"/>
          <p:cNvPicPr>
            <a:picLocks noChangeAspect="1"/>
          </p:cNvPicPr>
          <p:nvPr/>
        </p:nvPicPr>
        <p:blipFill>
          <a:blip r:embed="rId5"/>
          <a:srcRect t="63799"/>
          <a:stretch>
            <a:fillRect/>
          </a:stretch>
        </p:blipFill>
        <p:spPr bwMode="auto">
          <a:xfrm>
            <a:off x="1354138" y="4191000"/>
            <a:ext cx="6435725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362200" y="3843338"/>
            <a:ext cx="304800" cy="3841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108" charset="0"/>
              <a:cs typeface="Arial" pitchFamily="-10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77000" y="3810000"/>
            <a:ext cx="304800" cy="420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Arial" pitchFamily="-108" charset="0"/>
              <a:cs typeface="Arial" pitchFamily="-108" charset="0"/>
            </a:endParaRPr>
          </a:p>
        </p:txBody>
      </p:sp>
      <p:pic>
        <p:nvPicPr>
          <p:cNvPr id="3081" name="Picture 8" descr="Gross Excess.png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521" t="25023" r="25023" b="27521"/>
          <a:stretch>
            <a:fillRect/>
          </a:stretch>
        </p:blipFill>
        <p:spPr bwMode="auto">
          <a:xfrm>
            <a:off x="3733800" y="42672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Diagram 10"/>
          <p:cNvGraphicFramePr/>
          <p:nvPr/>
        </p:nvGraphicFramePr>
        <p:xfrm>
          <a:off x="1600200" y="812800"/>
          <a:ext cx="6096000" cy="4064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0" descr="Goingtob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295275"/>
            <a:ext cx="22193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8" descr="byStoppingHunger.png"/>
          <p:cNvPicPr>
            <a:picLocks noChangeAspect="1" noChangeArrowheads="1"/>
          </p:cNvPicPr>
          <p:nvPr/>
        </p:nvPicPr>
        <p:blipFill>
          <a:blip r:embed="rId4"/>
          <a:srcRect l="4910" t="22581" r="13953" b="12903"/>
          <a:stretch>
            <a:fillRect/>
          </a:stretch>
        </p:blipFill>
        <p:spPr bwMode="auto">
          <a:xfrm>
            <a:off x="5486400" y="228600"/>
            <a:ext cx="311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>
              <a:latin typeface="Calibri" pitchFamily="-108" charset="0"/>
            </a:endParaRP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pitchFamily="-108" charset="0"/>
                <a:ea typeface="Calibri" pitchFamily="-108" charset="0"/>
                <a:cs typeface="Times New Roman" pitchFamily="-108" charset="0"/>
              </a:rPr>
              <a:t>		</a:t>
            </a:r>
            <a:endParaRPr lang="en-US">
              <a:ea typeface="Calibri" pitchFamily="-108" charset="0"/>
              <a:cs typeface="Times New Roman" pitchFamily="-108" charset="0"/>
            </a:endParaRP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685800" y="1066800"/>
            <a:ext cx="73152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 u="sng">
                <a:latin typeface="Calibri" pitchFamily="-108" charset="0"/>
              </a:rPr>
              <a:t>Campaign</a:t>
            </a:r>
            <a:endParaRPr lang="en-US" sz="3600">
              <a:latin typeface="Calibri" pitchFamily="-108" charset="0"/>
            </a:endParaRP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Experience hunger for a day 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Reduce waste, swipe to save 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Gather funds toward world hunger</a:t>
            </a:r>
          </a:p>
          <a:p>
            <a:pPr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 u="sng">
                <a:latin typeface="Calibri" pitchFamily="-108" charset="0"/>
              </a:rPr>
              <a:t>Core Commitments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Individual Choice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Campus Action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World Impact</a:t>
            </a:r>
          </a:p>
        </p:txBody>
      </p:sp>
      <p:grpSp>
        <p:nvGrpSpPr>
          <p:cNvPr id="4103" name="Group 31"/>
          <p:cNvGrpSpPr>
            <a:grpSpLocks/>
          </p:cNvGrpSpPr>
          <p:nvPr/>
        </p:nvGrpSpPr>
        <p:grpSpPr bwMode="auto">
          <a:xfrm>
            <a:off x="2971800" y="3962400"/>
            <a:ext cx="7046913" cy="2554288"/>
            <a:chOff x="2971800" y="3962400"/>
            <a:chExt cx="7046394" cy="2554013"/>
          </a:xfrm>
        </p:grpSpPr>
        <p:pic>
          <p:nvPicPr>
            <p:cNvPr id="4104" name="Picture 27" descr="bluesky.png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71800" y="3962400"/>
              <a:ext cx="7046394" cy="25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0" name="Straight Connector 29"/>
            <p:cNvCxnSpPr/>
            <p:nvPr/>
          </p:nvCxnSpPr>
          <p:spPr>
            <a:xfrm>
              <a:off x="7543463" y="4343359"/>
              <a:ext cx="1066721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343299" y="4343359"/>
              <a:ext cx="1066721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0" descr="Goingtob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295275"/>
            <a:ext cx="22193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8" descr="byStoppingHunger.png"/>
          <p:cNvPicPr>
            <a:picLocks noChangeAspect="1" noChangeArrowheads="1"/>
          </p:cNvPicPr>
          <p:nvPr/>
        </p:nvPicPr>
        <p:blipFill>
          <a:blip r:embed="rId4"/>
          <a:srcRect l="4910" t="22581" r="13953" b="12903"/>
          <a:stretch>
            <a:fillRect/>
          </a:stretch>
        </p:blipFill>
        <p:spPr bwMode="auto">
          <a:xfrm>
            <a:off x="5486400" y="228600"/>
            <a:ext cx="311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>
              <a:latin typeface="Calibri" pitchFamily="-108" charset="0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pitchFamily="-108" charset="0"/>
                <a:ea typeface="Calibri" pitchFamily="-108" charset="0"/>
                <a:cs typeface="Times New Roman" pitchFamily="-108" charset="0"/>
              </a:rPr>
              <a:t>		</a:t>
            </a:r>
            <a:endParaRPr lang="en-US">
              <a:ea typeface="Calibri" pitchFamily="-108" charset="0"/>
              <a:cs typeface="Times New Roman" pitchFamily="-108" charset="0"/>
            </a:endParaRP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1354138" y="668338"/>
            <a:ext cx="6435725" cy="2151062"/>
            <a:chOff x="1353578" y="667740"/>
            <a:chExt cx="6436844" cy="2151660"/>
          </a:xfrm>
        </p:grpSpPr>
        <p:pic>
          <p:nvPicPr>
            <p:cNvPr id="5129" name="Picture 7" descr="Pyramid.png"/>
            <p:cNvPicPr>
              <a:picLocks noChangeAspect="1"/>
            </p:cNvPicPr>
            <p:nvPr/>
          </p:nvPicPr>
          <p:blipFill>
            <a:blip r:embed="rId5"/>
            <a:srcRect b="65178"/>
            <a:stretch>
              <a:fillRect/>
            </a:stretch>
          </p:blipFill>
          <p:spPr bwMode="auto">
            <a:xfrm>
              <a:off x="1353578" y="667740"/>
              <a:ext cx="6436844" cy="19230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3200161" y="2514515"/>
              <a:ext cx="304853" cy="3048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  <a:ea typeface="Arial" pitchFamily="-108" charset="0"/>
                <a:cs typeface="Arial" pitchFamily="-108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638985" y="2514515"/>
              <a:ext cx="304853" cy="3048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en-US">
                <a:solidFill>
                  <a:srgbClr val="FFFFFF"/>
                </a:solidFill>
                <a:ea typeface="Arial" pitchFamily="-108" charset="0"/>
                <a:cs typeface="Arial" pitchFamily="-108" charset="0"/>
              </a:endParaRPr>
            </a:p>
          </p:txBody>
        </p:sp>
      </p:grp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685800" y="2895600"/>
            <a:ext cx="73152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 u="sng">
                <a:latin typeface="Calibri" pitchFamily="-108" charset="0"/>
              </a:rPr>
              <a:t>Future Ideas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Food Sources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Food Packaging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Fair Trade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r>
              <a:rPr lang="en-US" sz="3600">
                <a:latin typeface="Calibri" pitchFamily="-108" charset="0"/>
              </a:rPr>
              <a:t>Spread to restaurants, high schools, etc.</a:t>
            </a:r>
          </a:p>
          <a:p>
            <a:pPr lvl="1">
              <a:buClr>
                <a:srgbClr val="FFC000"/>
              </a:buClr>
              <a:buFont typeface="Wingdings" pitchFamily="-108" charset="2"/>
              <a:buChar char="§"/>
            </a:pPr>
            <a:endParaRPr lang="en-US" sz="3600">
              <a:latin typeface="Calibri" pitchFamily="-108" charset="0"/>
            </a:endParaRPr>
          </a:p>
        </p:txBody>
      </p:sp>
      <p:pic>
        <p:nvPicPr>
          <p:cNvPr id="5128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6700" y="1295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0" descr="Goingtob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5" y="295275"/>
            <a:ext cx="22193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8" descr="byStoppingHunger.png"/>
          <p:cNvPicPr>
            <a:picLocks noChangeAspect="1" noChangeArrowheads="1"/>
          </p:cNvPicPr>
          <p:nvPr/>
        </p:nvPicPr>
        <p:blipFill>
          <a:blip r:embed="rId4"/>
          <a:srcRect l="4910" t="22581" r="13953" b="12903"/>
          <a:stretch>
            <a:fillRect/>
          </a:stretch>
        </p:blipFill>
        <p:spPr bwMode="auto">
          <a:xfrm>
            <a:off x="5486400" y="228600"/>
            <a:ext cx="31146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endParaRPr lang="en-US">
              <a:latin typeface="Calibri" pitchFamily="-108" charset="0"/>
            </a:endParaRPr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200">
                <a:latin typeface="Times New Roman" pitchFamily="-108" charset="0"/>
                <a:ea typeface="Calibri" pitchFamily="-108" charset="0"/>
                <a:cs typeface="Times New Roman" pitchFamily="-108" charset="0"/>
              </a:rPr>
              <a:t>		</a:t>
            </a:r>
            <a:endParaRPr lang="en-US">
              <a:ea typeface="Calibri" pitchFamily="-108" charset="0"/>
              <a:cs typeface="Times New Roman" pitchFamily="-108" charset="0"/>
            </a:endParaRPr>
          </a:p>
        </p:txBody>
      </p:sp>
      <p:pic>
        <p:nvPicPr>
          <p:cNvPr id="6150" name="Picture 9" descr="Pyramid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762000"/>
            <a:ext cx="6437313" cy="552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Straight Connector 11"/>
          <p:cNvCxnSpPr/>
          <p:nvPr/>
        </p:nvCxnSpPr>
        <p:spPr>
          <a:xfrm>
            <a:off x="3962400" y="1905000"/>
            <a:ext cx="12954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3429000" y="2057400"/>
            <a:ext cx="685800" cy="381000"/>
          </a:xfrm>
          <a:prstGeom prst="line">
            <a:avLst/>
          </a:prstGeom>
          <a:ln w="984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105400" y="2057400"/>
            <a:ext cx="685800" cy="381000"/>
          </a:xfrm>
          <a:prstGeom prst="line">
            <a:avLst/>
          </a:prstGeom>
          <a:ln w="984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54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1219200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55" name="Group 18"/>
          <p:cNvGrpSpPr>
            <a:grpSpLocks/>
          </p:cNvGrpSpPr>
          <p:nvPr/>
        </p:nvGrpSpPr>
        <p:grpSpPr bwMode="auto">
          <a:xfrm>
            <a:off x="1066800" y="2209800"/>
            <a:ext cx="7046913" cy="2554288"/>
            <a:chOff x="2971800" y="3962400"/>
            <a:chExt cx="7046394" cy="2554013"/>
          </a:xfrm>
        </p:grpSpPr>
        <p:pic>
          <p:nvPicPr>
            <p:cNvPr id="6159" name="Picture 19" descr="bluesky.png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971800" y="3962400"/>
              <a:ext cx="7046394" cy="2554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1" name="Straight Connector 20"/>
            <p:cNvCxnSpPr/>
            <p:nvPr/>
          </p:nvCxnSpPr>
          <p:spPr>
            <a:xfrm>
              <a:off x="7543463" y="4343359"/>
              <a:ext cx="1066721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4343299" y="4343359"/>
              <a:ext cx="1066721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156" name="Picture 22" descr="Gross Excess.png"/>
          <p:cNvPicPr>
            <a:picLocks noChangeAspect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7521" t="25023" r="25023" b="27521"/>
          <a:stretch>
            <a:fillRect/>
          </a:stretch>
        </p:blipFill>
        <p:spPr bwMode="auto">
          <a:xfrm>
            <a:off x="3657600" y="4419600"/>
            <a:ext cx="1905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3"/>
          <p:cNvSpPr/>
          <p:nvPr/>
        </p:nvSpPr>
        <p:spPr>
          <a:xfrm rot="20593881">
            <a:off x="1151761" y="1799189"/>
            <a:ext cx="5818516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rPr>
              <a:t>End Hunger.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724400" y="2667000"/>
            <a:ext cx="3568798" cy="209288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0" b="1" i="1" dirty="0">
                <a:ln/>
                <a:solidFill>
                  <a:schemeClr val="accent3"/>
                </a:solidFill>
                <a:latin typeface="+mn-lt"/>
                <a:ea typeface="+mn-ea"/>
                <a:cs typeface="+mn-cs"/>
              </a:rPr>
              <a:t>Fast!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172</Words>
  <Application>Microsoft Office PowerPoint</Application>
  <PresentationFormat>On-screen Show (4:3)</PresentationFormat>
  <Paragraphs>32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Office Theme</vt:lpstr>
      <vt:lpstr>700,000 children went hungry in the U.S. in 2007 </vt:lpstr>
      <vt:lpstr>Slide 2</vt:lpstr>
      <vt:lpstr>Slide 3</vt:lpstr>
      <vt:lpstr>Slide 4</vt:lpstr>
      <vt:lpstr>Slide 5</vt:lpstr>
    </vt:vector>
  </TitlesOfParts>
  <Company>Hewlett-Packard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Becca</dc:creator>
  <cp:lastModifiedBy>John Gesimondo</cp:lastModifiedBy>
  <cp:revision>4</cp:revision>
  <dcterms:created xsi:type="dcterms:W3CDTF">2009-04-22T20:46:46Z</dcterms:created>
  <dcterms:modified xsi:type="dcterms:W3CDTF">2009-04-22T20:46:59Z</dcterms:modified>
</cp:coreProperties>
</file>